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412" r:id="rId34"/>
    <p:sldId id="413" r:id="rId35"/>
    <p:sldId id="414" r:id="rId36"/>
    <p:sldId id="415" r:id="rId37"/>
    <p:sldId id="416" r:id="rId38"/>
    <p:sldId id="417" r:id="rId39"/>
    <p:sldId id="418" r:id="rId40"/>
    <p:sldId id="419" r:id="rId41"/>
    <p:sldId id="3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Phase C: IS Architecture (App)" id="{F566FB87-C2D4-4E04-A7C8-53189FD1F5C2}">
          <p14:sldIdLst>
            <p14:sldId id="412"/>
            <p14:sldId id="413"/>
            <p14:sldId id="414"/>
            <p14:sldId id="415"/>
            <p14:sldId id="416"/>
          </p14:sldIdLst>
        </p14:section>
        <p14:section name="Phase C: IS Architecture (Data)" id="{BD47F79F-18FF-4975-8533-CBA5582780F6}">
          <p14:sldIdLst>
            <p14:sldId id="417"/>
            <p14:sldId id="418"/>
          </p14:sldIdLst>
        </p14:section>
        <p14:section name="Phase D: Technology Architecture" id="{990DDAAE-B9C1-4690-8D4E-D9B489DB7DE9}">
          <p14:sldIdLst>
            <p14:sldId id="419"/>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94" d="100"/>
          <a:sy n="94" d="100"/>
        </p:scale>
        <p:origin x="618"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2/25/2025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38</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Ontology View </a:t>
            </a:r>
            <a:r>
              <a:rPr lang="en-US" altLang="zh-CN" cap="none"/>
              <a:t>on Strategy &amp; Business </a:t>
            </a:r>
            <a:r>
              <a:rPr lang="en-US" altLang="zh-CN" cap="none" dirty="0"/>
              <a:t>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3EB-C75A-B4C7-2A78-F08A4B823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F919F6-918C-1561-DEA2-266296C29B9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22: Application Cooperation View (Baseline)</a:t>
            </a:r>
            <a:endParaRPr lang="en-US" cap="none" dirty="0"/>
          </a:p>
        </p:txBody>
      </p:sp>
      <p:sp>
        <p:nvSpPr>
          <p:cNvPr id="9" name="TextBox 8">
            <a:extLst>
              <a:ext uri="{FF2B5EF4-FFF2-40B4-BE49-F238E27FC236}">
                <a16:creationId xmlns:a16="http://schemas.microsoft.com/office/drawing/2014/main" id="{527262A0-78BE-CCCF-C8FD-EDBDF37574DD}"/>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025</a:t>
            </a:r>
          </a:p>
        </p:txBody>
      </p:sp>
      <p:pic>
        <p:nvPicPr>
          <p:cNvPr id="12" name="Picture 11">
            <a:extLst>
              <a:ext uri="{FF2B5EF4-FFF2-40B4-BE49-F238E27FC236}">
                <a16:creationId xmlns:a16="http://schemas.microsoft.com/office/drawing/2014/main" id="{4A3B494E-B87D-FEF4-1485-FF1794BB561F}"/>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A13CAC-C055-0EFE-7CC4-1457BFB3E7C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47B9898-6678-0AC5-C9D3-46DF116C2AA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533F0DC-D72C-A619-E434-F9833F65A64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36B590-24EF-6B79-4D1F-794833CC2D3D}"/>
              </a:ext>
            </a:extLst>
          </p:cNvPr>
          <p:cNvPicPr>
            <a:picLocks noChangeAspect="1"/>
          </p:cNvPicPr>
          <p:nvPr/>
        </p:nvPicPr>
        <p:blipFill>
          <a:blip r:embed="rId5"/>
          <a:stretch>
            <a:fillRect/>
          </a:stretch>
        </p:blipFill>
        <p:spPr>
          <a:xfrm>
            <a:off x="1776230" y="1638164"/>
            <a:ext cx="10038080" cy="47931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8CFC4F-CF72-DBD8-A786-61517703FF57}"/>
              </a:ext>
            </a:extLst>
          </p:cNvPr>
          <p:cNvPicPr>
            <a:picLocks noChangeAspect="1"/>
          </p:cNvPicPr>
          <p:nvPr/>
        </p:nvPicPr>
        <p:blipFill>
          <a:blip r:embed="rId6"/>
          <a:stretch>
            <a:fillRect/>
          </a:stretch>
        </p:blipFill>
        <p:spPr>
          <a:xfrm>
            <a:off x="7536012" y="3335670"/>
            <a:ext cx="4141235" cy="319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1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73C6-A1D4-DE3A-778F-C31B4EA4F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364EC-2F84-85A0-5F5A-D28C2C297F0C}"/>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23: Application Cooperation View (Target)</a:t>
            </a:r>
            <a:endParaRPr lang="en-US" cap="none" dirty="0"/>
          </a:p>
        </p:txBody>
      </p:sp>
      <p:sp>
        <p:nvSpPr>
          <p:cNvPr id="9" name="TextBox 8">
            <a:extLst>
              <a:ext uri="{FF2B5EF4-FFF2-40B4-BE49-F238E27FC236}">
                <a16:creationId xmlns:a16="http://schemas.microsoft.com/office/drawing/2014/main" id="{C5EA221B-1292-052F-7C20-50F5EE1718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026</a:t>
            </a:r>
          </a:p>
        </p:txBody>
      </p:sp>
      <p:pic>
        <p:nvPicPr>
          <p:cNvPr id="12" name="Picture 11">
            <a:extLst>
              <a:ext uri="{FF2B5EF4-FFF2-40B4-BE49-F238E27FC236}">
                <a16:creationId xmlns:a16="http://schemas.microsoft.com/office/drawing/2014/main" id="{DB8B7A85-DD88-E21C-CF5F-92069B9C7428}"/>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BBB4AA-19FA-F60C-6EF4-A21A68549D4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FF2D83E-C5F8-9576-A446-312BB8A89EE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6DBF7CB-5A11-5575-952A-D1E5E1BA88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CEADA1F3-EF09-6504-0F20-DB500FA174DE}"/>
              </a:ext>
            </a:extLst>
          </p:cNvPr>
          <p:cNvPicPr>
            <a:picLocks noChangeAspect="1"/>
          </p:cNvPicPr>
          <p:nvPr/>
        </p:nvPicPr>
        <p:blipFill>
          <a:blip r:embed="rId5"/>
          <a:stretch>
            <a:fillRect/>
          </a:stretch>
        </p:blipFill>
        <p:spPr>
          <a:xfrm>
            <a:off x="1865366" y="1558773"/>
            <a:ext cx="10153913" cy="48826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ABE42-AFF5-D58A-D835-F50A9B828601}"/>
              </a:ext>
            </a:extLst>
          </p:cNvPr>
          <p:cNvPicPr>
            <a:picLocks noChangeAspect="1"/>
          </p:cNvPicPr>
          <p:nvPr/>
        </p:nvPicPr>
        <p:blipFill>
          <a:blip r:embed="rId6"/>
          <a:stretch>
            <a:fillRect/>
          </a:stretch>
        </p:blipFill>
        <p:spPr>
          <a:xfrm>
            <a:off x="8051749" y="3262242"/>
            <a:ext cx="3625498" cy="35763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54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FC08-841A-7EB5-C6C0-8A926F2744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D88DD-6239-4A77-1082-4E11C7015AA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24: Application Usage View (Baseline)</a:t>
            </a:r>
            <a:endParaRPr lang="en-US" cap="none" dirty="0"/>
          </a:p>
        </p:txBody>
      </p:sp>
      <p:sp>
        <p:nvSpPr>
          <p:cNvPr id="9" name="TextBox 8">
            <a:extLst>
              <a:ext uri="{FF2B5EF4-FFF2-40B4-BE49-F238E27FC236}">
                <a16:creationId xmlns:a16="http://schemas.microsoft.com/office/drawing/2014/main" id="{D700D546-F3E3-41E4-E114-4174A82DB535}"/>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027</a:t>
            </a:r>
          </a:p>
        </p:txBody>
      </p:sp>
      <p:pic>
        <p:nvPicPr>
          <p:cNvPr id="12" name="Picture 11">
            <a:extLst>
              <a:ext uri="{FF2B5EF4-FFF2-40B4-BE49-F238E27FC236}">
                <a16:creationId xmlns:a16="http://schemas.microsoft.com/office/drawing/2014/main" id="{F8D8081A-1DFF-3DD9-FEFB-45E2D135348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22784CB-F51C-3203-AB9B-36C7F8CB72EB}"/>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F61B0D7-7A5F-43D0-D1EF-B768C0049CE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1515B79-72B3-7452-4AEB-967A30678FF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C1F92A2-CF59-9501-D932-B428D2BF8FBC}"/>
              </a:ext>
            </a:extLst>
          </p:cNvPr>
          <p:cNvPicPr>
            <a:picLocks noChangeAspect="1"/>
          </p:cNvPicPr>
          <p:nvPr/>
        </p:nvPicPr>
        <p:blipFill>
          <a:blip r:embed="rId5"/>
          <a:stretch>
            <a:fillRect/>
          </a:stretch>
        </p:blipFill>
        <p:spPr>
          <a:xfrm>
            <a:off x="1837970" y="1571323"/>
            <a:ext cx="10156657" cy="379315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1793ADD-A436-D7E4-5259-DC3AFBF6311F}"/>
              </a:ext>
            </a:extLst>
          </p:cNvPr>
          <p:cNvPicPr>
            <a:picLocks noChangeAspect="1"/>
          </p:cNvPicPr>
          <p:nvPr/>
        </p:nvPicPr>
        <p:blipFill>
          <a:blip r:embed="rId6"/>
          <a:stretch>
            <a:fillRect/>
          </a:stretch>
        </p:blipFill>
        <p:spPr>
          <a:xfrm>
            <a:off x="1686560" y="3571357"/>
            <a:ext cx="7467600" cy="27178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569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8248F-040D-6101-44C3-1D13D969A7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AD1A28-0E36-5BDE-91A8-85995C0B0E4A}"/>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25: Application Behavior View (Target)</a:t>
            </a:r>
            <a:endParaRPr lang="en-US" cap="none" dirty="0"/>
          </a:p>
        </p:txBody>
      </p:sp>
      <p:sp>
        <p:nvSpPr>
          <p:cNvPr id="9" name="TextBox 8">
            <a:extLst>
              <a:ext uri="{FF2B5EF4-FFF2-40B4-BE49-F238E27FC236}">
                <a16:creationId xmlns:a16="http://schemas.microsoft.com/office/drawing/2014/main" id="{60BB0900-E12A-B9C6-5C0E-64D0F2DD8F01}"/>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028</a:t>
            </a:r>
          </a:p>
        </p:txBody>
      </p:sp>
      <p:pic>
        <p:nvPicPr>
          <p:cNvPr id="12" name="Picture 11">
            <a:extLst>
              <a:ext uri="{FF2B5EF4-FFF2-40B4-BE49-F238E27FC236}">
                <a16:creationId xmlns:a16="http://schemas.microsoft.com/office/drawing/2014/main" id="{5249E1CC-7575-9DB9-2BC7-9ADB7645AE7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31536CB-3C35-4177-117F-315011F6BF3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520E8D7-BE97-97A0-94E5-3E81FCD8719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EC12BD5-AB09-CD7B-84CC-7DBE3506CB2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B4C3D012-B2C9-89BB-5B7C-5CF9A1E263E5}"/>
              </a:ext>
            </a:extLst>
          </p:cNvPr>
          <p:cNvPicPr>
            <a:picLocks noChangeAspect="1"/>
          </p:cNvPicPr>
          <p:nvPr/>
        </p:nvPicPr>
        <p:blipFill>
          <a:blip r:embed="rId5"/>
          <a:stretch>
            <a:fillRect/>
          </a:stretch>
        </p:blipFill>
        <p:spPr>
          <a:xfrm>
            <a:off x="1776230" y="1543533"/>
            <a:ext cx="10232890" cy="404603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8FB108D-971F-712B-2548-0A6A8FC91AC4}"/>
              </a:ext>
            </a:extLst>
          </p:cNvPr>
          <p:cNvPicPr>
            <a:picLocks noChangeAspect="1"/>
          </p:cNvPicPr>
          <p:nvPr/>
        </p:nvPicPr>
        <p:blipFill>
          <a:blip r:embed="rId6"/>
          <a:stretch>
            <a:fillRect/>
          </a:stretch>
        </p:blipFill>
        <p:spPr>
          <a:xfrm>
            <a:off x="4306955" y="3429000"/>
            <a:ext cx="5814710" cy="322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85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4723-13C7-A7DC-4A86-1F30990B9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FE198B-569A-B842-4423-1FA0C76AA5C3}"/>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App</a:t>
            </a:r>
            <a:br>
              <a:rPr lang="en-US" altLang="zh-CN" cap="none" dirty="0"/>
            </a:br>
            <a:r>
              <a:rPr lang="en-US" altLang="zh-CN" cap="none" dirty="0"/>
              <a:t>- Figure 26: Application Arch. Gap Analysis</a:t>
            </a:r>
            <a:endParaRPr lang="en-US" cap="none" dirty="0"/>
          </a:p>
        </p:txBody>
      </p:sp>
      <p:sp>
        <p:nvSpPr>
          <p:cNvPr id="9" name="TextBox 8">
            <a:extLst>
              <a:ext uri="{FF2B5EF4-FFF2-40B4-BE49-F238E27FC236}">
                <a16:creationId xmlns:a16="http://schemas.microsoft.com/office/drawing/2014/main" id="{563D25D2-9F18-D6FA-0D83-2E790F5F3ECC}"/>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029</a:t>
            </a:r>
          </a:p>
        </p:txBody>
      </p:sp>
      <p:pic>
        <p:nvPicPr>
          <p:cNvPr id="12" name="Picture 11">
            <a:extLst>
              <a:ext uri="{FF2B5EF4-FFF2-40B4-BE49-F238E27FC236}">
                <a16:creationId xmlns:a16="http://schemas.microsoft.com/office/drawing/2014/main" id="{53A393CA-9F58-41D8-6ABE-75E57B3F6233}"/>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236C8E2-B8E2-6981-77AB-FBA23B5CA7F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A977C65-64AC-C74D-AA42-B16A640BC02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4E42F72-8E85-62E1-3A55-67E0F6359DC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E16F5A3-9C0F-34B2-08A0-5420242B722F}"/>
              </a:ext>
            </a:extLst>
          </p:cNvPr>
          <p:cNvPicPr>
            <a:picLocks noChangeAspect="1"/>
          </p:cNvPicPr>
          <p:nvPr/>
        </p:nvPicPr>
        <p:blipFill>
          <a:blip r:embed="rId5"/>
          <a:stretch>
            <a:fillRect/>
          </a:stretch>
        </p:blipFill>
        <p:spPr>
          <a:xfrm>
            <a:off x="1776230" y="2656638"/>
            <a:ext cx="10271760" cy="3962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E79D90F-8FB9-0008-9693-AEB4E130AE15}"/>
              </a:ext>
            </a:extLst>
          </p:cNvPr>
          <p:cNvPicPr>
            <a:picLocks noChangeAspect="1"/>
          </p:cNvPicPr>
          <p:nvPr/>
        </p:nvPicPr>
        <p:blipFill>
          <a:blip r:embed="rId6"/>
          <a:stretch>
            <a:fillRect/>
          </a:stretch>
        </p:blipFill>
        <p:spPr>
          <a:xfrm>
            <a:off x="5712635" y="1180843"/>
            <a:ext cx="4914725" cy="3095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908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B677-4210-D18C-6EB6-559B894F2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F4F6C-9D5D-76BD-3091-0D5129A2985E}"/>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27: Info Structure View – Business Objects</a:t>
            </a:r>
            <a:endParaRPr lang="en-US" cap="none" dirty="0"/>
          </a:p>
        </p:txBody>
      </p:sp>
      <p:sp>
        <p:nvSpPr>
          <p:cNvPr id="9" name="TextBox 8">
            <a:extLst>
              <a:ext uri="{FF2B5EF4-FFF2-40B4-BE49-F238E27FC236}">
                <a16:creationId xmlns:a16="http://schemas.microsoft.com/office/drawing/2014/main" id="{A6ADE14C-09F9-9D5E-0DB7-83EB5A967F97}"/>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030</a:t>
            </a:r>
          </a:p>
        </p:txBody>
      </p:sp>
      <p:pic>
        <p:nvPicPr>
          <p:cNvPr id="12" name="Picture 11">
            <a:extLst>
              <a:ext uri="{FF2B5EF4-FFF2-40B4-BE49-F238E27FC236}">
                <a16:creationId xmlns:a16="http://schemas.microsoft.com/office/drawing/2014/main" id="{966613B2-BA0D-9E83-DFCA-9F5BC564107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F80C14B4-79B6-D103-3BBE-6AAAFA66D4A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D75569-016D-721C-F102-35D09A7D3B3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5AA13A-8DF9-29EA-82F1-2CEB9FBE6F0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51B2BF6-D1D0-8634-81EC-65BB481949CD}"/>
              </a:ext>
            </a:extLst>
          </p:cNvPr>
          <p:cNvPicPr>
            <a:picLocks noChangeAspect="1"/>
          </p:cNvPicPr>
          <p:nvPr/>
        </p:nvPicPr>
        <p:blipFill>
          <a:blip r:embed="rId5"/>
          <a:stretch>
            <a:fillRect/>
          </a:stretch>
        </p:blipFill>
        <p:spPr>
          <a:xfrm>
            <a:off x="1816952" y="1638165"/>
            <a:ext cx="10121048" cy="4635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4278D7-1428-9C76-BC5E-1A90774B4E12}"/>
              </a:ext>
            </a:extLst>
          </p:cNvPr>
          <p:cNvPicPr>
            <a:picLocks noChangeAspect="1"/>
          </p:cNvPicPr>
          <p:nvPr/>
        </p:nvPicPr>
        <p:blipFill>
          <a:blip r:embed="rId6"/>
          <a:stretch>
            <a:fillRect/>
          </a:stretch>
        </p:blipFill>
        <p:spPr>
          <a:xfrm>
            <a:off x="6096000" y="1283112"/>
            <a:ext cx="4418744" cy="2423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47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BBB39-0A02-97DB-B1B1-D69374ABD8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4288F8-98DE-FC4B-05DF-B2F297531378}"/>
              </a:ext>
            </a:extLst>
          </p:cNvPr>
          <p:cNvSpPr>
            <a:spLocks noGrp="1"/>
          </p:cNvSpPr>
          <p:nvPr>
            <p:ph type="title"/>
          </p:nvPr>
        </p:nvSpPr>
        <p:spPr>
          <a:xfrm>
            <a:off x="2243673" y="584362"/>
            <a:ext cx="9521606" cy="1200329"/>
          </a:xfrm>
        </p:spPr>
        <p:txBody>
          <a:bodyPr anchor="t">
            <a:normAutofit fontScale="90000"/>
          </a:bodyPr>
          <a:lstStyle/>
          <a:p>
            <a:r>
              <a:rPr lang="en-US" altLang="zh-CN" cap="none" dirty="0"/>
              <a:t>Phase C: Information System Architecture - Data</a:t>
            </a:r>
            <a:br>
              <a:rPr lang="en-US" altLang="zh-CN" cap="none" dirty="0"/>
            </a:br>
            <a:r>
              <a:rPr lang="en-US" altLang="zh-CN" cap="none" dirty="0"/>
              <a:t>- Figure 28: Data Dissemination Diagram</a:t>
            </a:r>
            <a:endParaRPr lang="en-US" cap="none" dirty="0"/>
          </a:p>
        </p:txBody>
      </p:sp>
      <p:sp>
        <p:nvSpPr>
          <p:cNvPr id="9" name="TextBox 8">
            <a:extLst>
              <a:ext uri="{FF2B5EF4-FFF2-40B4-BE49-F238E27FC236}">
                <a16:creationId xmlns:a16="http://schemas.microsoft.com/office/drawing/2014/main" id="{375DCCD7-C1BC-38F5-9885-B688DE073102}"/>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031</a:t>
            </a:r>
          </a:p>
        </p:txBody>
      </p:sp>
      <p:pic>
        <p:nvPicPr>
          <p:cNvPr id="12" name="Picture 11">
            <a:extLst>
              <a:ext uri="{FF2B5EF4-FFF2-40B4-BE49-F238E27FC236}">
                <a16:creationId xmlns:a16="http://schemas.microsoft.com/office/drawing/2014/main" id="{225D7B55-90BB-3661-651B-A1C254F38889}"/>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EE5F059-4E42-438B-F86A-FED335B084F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19AFCE-6B23-94CE-8359-EB0B6C7367E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EB43A1B-FC03-C05D-B82B-45FE8669753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C07E6478-C513-CA38-21D4-E8D182999584}"/>
              </a:ext>
            </a:extLst>
          </p:cNvPr>
          <p:cNvPicPr>
            <a:picLocks noChangeAspect="1"/>
          </p:cNvPicPr>
          <p:nvPr/>
        </p:nvPicPr>
        <p:blipFill>
          <a:blip r:embed="rId5"/>
          <a:stretch>
            <a:fillRect/>
          </a:stretch>
        </p:blipFill>
        <p:spPr>
          <a:xfrm>
            <a:off x="1838265" y="1901333"/>
            <a:ext cx="10153913" cy="42293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1654C21-5FBC-A5B4-45D2-DFB3115D0D59}"/>
              </a:ext>
            </a:extLst>
          </p:cNvPr>
          <p:cNvPicPr>
            <a:picLocks noChangeAspect="1"/>
          </p:cNvPicPr>
          <p:nvPr/>
        </p:nvPicPr>
        <p:blipFill>
          <a:blip r:embed="rId6"/>
          <a:stretch>
            <a:fillRect/>
          </a:stretch>
        </p:blipFill>
        <p:spPr>
          <a:xfrm>
            <a:off x="4886266" y="1212338"/>
            <a:ext cx="6279574" cy="29541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621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F22-878F-02F5-6DCD-78C3AD169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9F70A-218D-A0C4-6CAC-DBB8A3C81764}"/>
              </a:ext>
            </a:extLst>
          </p:cNvPr>
          <p:cNvSpPr>
            <a:spLocks noGrp="1"/>
          </p:cNvSpPr>
          <p:nvPr>
            <p:ph type="title"/>
          </p:nvPr>
        </p:nvSpPr>
        <p:spPr>
          <a:xfrm>
            <a:off x="2243673" y="584362"/>
            <a:ext cx="9521606" cy="1200329"/>
          </a:xfrm>
        </p:spPr>
        <p:txBody>
          <a:bodyPr anchor="t">
            <a:normAutofit/>
          </a:bodyPr>
          <a:lstStyle/>
          <a:p>
            <a:r>
              <a:rPr lang="en-US" altLang="zh-CN" cap="none" dirty="0"/>
              <a:t>Phase D: Technology Architecture</a:t>
            </a:r>
            <a:br>
              <a:rPr lang="en-US" altLang="zh-CN" cap="none" dirty="0"/>
            </a:br>
            <a:r>
              <a:rPr lang="en-US" altLang="zh-CN" cap="none" dirty="0"/>
              <a:t>- Figure 29: Technology View (Baseline)</a:t>
            </a:r>
            <a:endParaRPr lang="en-US" cap="none" dirty="0"/>
          </a:p>
        </p:txBody>
      </p:sp>
      <p:sp>
        <p:nvSpPr>
          <p:cNvPr id="9" name="TextBox 8">
            <a:extLst>
              <a:ext uri="{FF2B5EF4-FFF2-40B4-BE49-F238E27FC236}">
                <a16:creationId xmlns:a16="http://schemas.microsoft.com/office/drawing/2014/main" id="{0A1823A9-51C4-DF94-33CF-1B469A429C44}"/>
              </a:ext>
            </a:extLst>
          </p:cNvPr>
          <p:cNvSpPr txBox="1"/>
          <p:nvPr/>
        </p:nvSpPr>
        <p:spPr>
          <a:xfrm>
            <a:off x="184364" y="96983"/>
            <a:ext cx="2108269" cy="1446550"/>
          </a:xfrm>
          <a:prstGeom prst="rect">
            <a:avLst/>
          </a:prstGeom>
          <a:noFill/>
        </p:spPr>
        <p:txBody>
          <a:bodyPr wrap="none" rtlCol="0" anchor="ctr">
            <a:spAutoFit/>
          </a:bodyPr>
          <a:lstStyle/>
          <a:p>
            <a:pPr algn="ctr"/>
            <a:r>
              <a:rPr lang="en-US" sz="8800" b="1" dirty="0">
                <a:solidFill>
                  <a:schemeClr val="bg1"/>
                </a:solidFill>
                <a:effectLst>
                  <a:outerShdw blurRad="38100" dist="38100" dir="2700000" algn="tl">
                    <a:srgbClr val="000000">
                      <a:alpha val="43137"/>
                    </a:srgbClr>
                  </a:outerShdw>
                </a:effectLst>
              </a:rPr>
              <a:t>032</a:t>
            </a:r>
          </a:p>
        </p:txBody>
      </p:sp>
      <p:pic>
        <p:nvPicPr>
          <p:cNvPr id="12" name="Picture 11">
            <a:extLst>
              <a:ext uri="{FF2B5EF4-FFF2-40B4-BE49-F238E27FC236}">
                <a16:creationId xmlns:a16="http://schemas.microsoft.com/office/drawing/2014/main" id="{9BE50DBB-5B5E-002A-20BE-00DEE515FCBB}"/>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17331F8-5309-9C10-1676-E6F8083203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AFF5B8-423F-E7E9-3733-15D87C89948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FBD24D2-8168-90E2-9BC4-159D01ED48A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7211E51F-A377-4727-E794-0E36D874D8CF}"/>
              </a:ext>
            </a:extLst>
          </p:cNvPr>
          <p:cNvPicPr>
            <a:picLocks noChangeAspect="1"/>
          </p:cNvPicPr>
          <p:nvPr/>
        </p:nvPicPr>
        <p:blipFill>
          <a:blip r:embed="rId5"/>
          <a:stretch>
            <a:fillRect/>
          </a:stretch>
        </p:blipFill>
        <p:spPr>
          <a:xfrm>
            <a:off x="1816952" y="1662494"/>
            <a:ext cx="9948327" cy="48341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6BC266A-1FEF-13EC-04D6-7F61331A1F47}"/>
              </a:ext>
            </a:extLst>
          </p:cNvPr>
          <p:cNvPicPr>
            <a:picLocks noChangeAspect="1"/>
          </p:cNvPicPr>
          <p:nvPr/>
        </p:nvPicPr>
        <p:blipFill>
          <a:blip r:embed="rId6"/>
          <a:stretch>
            <a:fillRect/>
          </a:stretch>
        </p:blipFill>
        <p:spPr>
          <a:xfrm>
            <a:off x="4415931" y="1440608"/>
            <a:ext cx="4193244" cy="2638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96616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2397</TotalTime>
  <Words>842</Words>
  <Application>Microsoft Office PowerPoint</Application>
  <PresentationFormat>Widescreen</PresentationFormat>
  <Paragraphs>127</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Strategy &amp; Business Layer</vt:lpstr>
      <vt:lpstr>Phase C: Information System Architecture - App - Figure 22: Application Cooperation View (Baseline)</vt:lpstr>
      <vt:lpstr>Phase C: Information System Architecture - App - Figure 23: Application Cooperation View (Target)</vt:lpstr>
      <vt:lpstr>Phase C: Information System Architecture - App - Figure 24: Application Usage View (Baseline)</vt:lpstr>
      <vt:lpstr>Phase C: Information System Architecture - App - Figure 25: Application Behavior View (Target)</vt:lpstr>
      <vt:lpstr>Phase C: Information System Architecture - App - Figure 26: Application Arch. Gap Analysis</vt:lpstr>
      <vt:lpstr>Phase C: Information System Architecture - Data - Figure 27: Info Structure View – Business Objects</vt:lpstr>
      <vt:lpstr>Phase C: Information System Architecture - Data - Figure 28: Data Dissemination Diagram</vt:lpstr>
      <vt:lpstr>Phase D: Technology Architecture - Figure 29: Technology View (Baseline)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52</cp:revision>
  <dcterms:created xsi:type="dcterms:W3CDTF">2024-12-16T12:48:57Z</dcterms:created>
  <dcterms:modified xsi:type="dcterms:W3CDTF">2025-02-25T12:18:28Z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